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024" userDrawn="1">
          <p15:clr>
            <a:srgbClr val="A4A3A4"/>
          </p15:clr>
        </p15:guide>
        <p15:guide id="2" orient="horz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994" y="78"/>
      </p:cViewPr>
      <p:guideLst>
        <p:guide pos="3024"/>
        <p:guide orient="horz"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373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330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001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816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086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49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420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10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1979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3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004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472F-E9EC-4031-85BC-8E18869E369C}" type="datetimeFigureOut">
              <a:rPr lang="es-ES" smtClean="0"/>
              <a:t>08/06/2016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82999-F928-4323-9E8B-2303E495A2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20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206340" y="661078"/>
            <a:ext cx="7215188" cy="87742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2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MODELO DE PRINCIPIOS CIENTÍFICO-DIDÁCTICOS PARA LA ENSEÑANZA DE LA GEOGRAFÍA Y DE LA HISTORIA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2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Antonio Luis García y José Antonio Jiménez</a:t>
            </a:r>
          </a:p>
          <a:p>
            <a:pPr algn="ctr"/>
            <a:r>
              <a:rPr lang="es-ES" sz="12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 de Granada </a:t>
            </a:r>
            <a:r>
              <a:rPr lang="es-ES" sz="1200" b="1" smtClean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(2006-2016)</a:t>
            </a:r>
            <a:endParaRPr lang="es-ES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14311" y="133349"/>
            <a:ext cx="9020175" cy="2496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DIAGRAMA CONCEPTUAL</a:t>
            </a:r>
            <a:endParaRPr lang="es-ES" sz="1000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375678"/>
              </p:ext>
            </p:extLst>
          </p:nvPr>
        </p:nvGraphicFramePr>
        <p:xfrm>
          <a:off x="490536" y="2085930"/>
          <a:ext cx="3424238" cy="1630680"/>
        </p:xfrm>
        <a:graphic>
          <a:graphicData uri="http://schemas.openxmlformats.org/drawingml/2006/table">
            <a:tbl>
              <a:tblPr firstRow="1" firstCol="1" bandRow="1"/>
              <a:tblGrid>
                <a:gridCol w="3424238"/>
              </a:tblGrid>
              <a:tr h="1036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ARGUMENTACIÓN CIENTÍFICA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Creación filosófica: fundamento de ideas y valores.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Raíz ontológica: estructura substantiva Geografía e Historia.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Base epistemológica: Geografía e Historia.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Núcleo discursivo de la metodología científica.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Sentido totalidad y universalidad de la Ciencia.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Meta explicativa: complejidad de los hechos.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Estatus para la Didáctica de la Geografía y de la Historia.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Etc.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012754"/>
              </p:ext>
            </p:extLst>
          </p:nvPr>
        </p:nvGraphicFramePr>
        <p:xfrm>
          <a:off x="5696040" y="2085975"/>
          <a:ext cx="3428909" cy="1630680"/>
        </p:xfrm>
        <a:graphic>
          <a:graphicData uri="http://schemas.openxmlformats.org/drawingml/2006/table">
            <a:tbl>
              <a:tblPr firstRow="1" firstCol="1" bandRow="1"/>
              <a:tblGrid>
                <a:gridCol w="3428909"/>
              </a:tblGrid>
              <a:tr h="12287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FUNDAMENTACIÓN DIDÁCTICA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Metodología interactiva-colaborativa.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Conocimientos previos: autoaprendizaje.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Reflexión continua: imaginación, juicio y razonamiento.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Profundización, comprensión y ampliación de perspectiva.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Relación </a:t>
                      </a: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 lo real y conocido: capacidad de respuesta</a:t>
                      </a:r>
                      <a:r>
                        <a:rPr lang="es-ES" sz="1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s-ES" sz="1000" b="1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Hilvanación</a:t>
                      </a: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los contenidos: programas integrados.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Organización de las Unidades Didácticas.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Etc.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286189"/>
              </p:ext>
            </p:extLst>
          </p:nvPr>
        </p:nvGraphicFramePr>
        <p:xfrm>
          <a:off x="3251832" y="11121390"/>
          <a:ext cx="3379948" cy="1630680"/>
        </p:xfrm>
        <a:graphic>
          <a:graphicData uri="http://schemas.openxmlformats.org/drawingml/2006/table">
            <a:tbl>
              <a:tblPr firstRow="1" firstCol="1" bandRow="1"/>
              <a:tblGrid>
                <a:gridCol w="3379948"/>
              </a:tblGrid>
              <a:tr h="1036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RESULTADOS OBTENIDOS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Aumento del interés y participación del alumnado.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Memorización significativa: hechos, datos e informaciones.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Desarrollo: habilidades y destrezas prácticas y mentales.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Mejor comprensión conocimientos: Geografía e Historia.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Amplia visión científica y ética.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Formación integral de la persona.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Mayor satisfacción de los estudiantes.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Etc.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CC"/>
                    </a:solidFill>
                  </a:tcPr>
                </a:tc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2119311" y="4701128"/>
            <a:ext cx="5362575" cy="52424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Principios constituyen el </a:t>
            </a:r>
            <a:r>
              <a:rPr lang="es-ES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fundamento </a:t>
            </a:r>
            <a:r>
              <a:rPr lang="es-ES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científico de la Geografía y de la Historia, pero también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deben ser la base de su enseñanza-aprendizaje. De ahí su doble caracterización: científico-didáctica.</a:t>
            </a:r>
            <a:endParaRPr lang="es-E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73504"/>
              </p:ext>
            </p:extLst>
          </p:nvPr>
        </p:nvGraphicFramePr>
        <p:xfrm>
          <a:off x="3906043" y="5433327"/>
          <a:ext cx="1789113" cy="226949"/>
        </p:xfrm>
        <a:graphic>
          <a:graphicData uri="http://schemas.openxmlformats.org/drawingml/2006/table">
            <a:tbl>
              <a:tblPr firstRow="1" firstCol="1" bandRow="1"/>
              <a:tblGrid>
                <a:gridCol w="1789113"/>
              </a:tblGrid>
              <a:tr h="2269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PRINCIPIOS</a:t>
                      </a:r>
                      <a:r>
                        <a:rPr lang="es-ES" sz="10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CONSTITUTIVOS</a:t>
                      </a:r>
                      <a:endParaRPr lang="es-E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00">
                          <a:srgbClr val="0099CC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730277"/>
              </p:ext>
            </p:extLst>
          </p:nvPr>
        </p:nvGraphicFramePr>
        <p:xfrm>
          <a:off x="3906042" y="4357647"/>
          <a:ext cx="1789113" cy="226949"/>
        </p:xfrm>
        <a:graphic>
          <a:graphicData uri="http://schemas.openxmlformats.org/drawingml/2006/table">
            <a:tbl>
              <a:tblPr firstRow="1" firstCol="1" bandRow="1"/>
              <a:tblGrid>
                <a:gridCol w="1789113"/>
              </a:tblGrid>
              <a:tr h="2269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ENUNCIADO</a:t>
                      </a:r>
                      <a:r>
                        <a:rPr lang="es-ES" sz="10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TEÓRICO</a:t>
                      </a:r>
                      <a:endParaRPr lang="es-E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0099FF"/>
                        </a:gs>
                        <a:gs pos="0">
                          <a:srgbClr val="0099CC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cxnSp>
        <p:nvCxnSpPr>
          <p:cNvPr id="14" name="Conector recto de flecha 13"/>
          <p:cNvCxnSpPr/>
          <p:nvPr/>
        </p:nvCxnSpPr>
        <p:spPr>
          <a:xfrm>
            <a:off x="2119312" y="3921482"/>
            <a:ext cx="1719263" cy="35775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 flipH="1">
            <a:off x="5781675" y="3923933"/>
            <a:ext cx="1700211" cy="374293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8" name="Conector recto de flecha 17"/>
          <p:cNvCxnSpPr/>
          <p:nvPr/>
        </p:nvCxnSpPr>
        <p:spPr>
          <a:xfrm>
            <a:off x="4817743" y="10654357"/>
            <a:ext cx="6669" cy="37634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54" y="5812016"/>
            <a:ext cx="7664291" cy="478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73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72</Words>
  <Application>Microsoft Office PowerPoint</Application>
  <PresentationFormat>Papel A3 (297 x 420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Luis García</dc:creator>
  <cp:lastModifiedBy>Usuario</cp:lastModifiedBy>
  <cp:revision>14</cp:revision>
  <cp:lastPrinted>2014-04-23T08:37:16Z</cp:lastPrinted>
  <dcterms:created xsi:type="dcterms:W3CDTF">2014-04-03T10:46:42Z</dcterms:created>
  <dcterms:modified xsi:type="dcterms:W3CDTF">2016-06-08T09:22:52Z</dcterms:modified>
</cp:coreProperties>
</file>